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27"/>
  </p:notesMasterIdLst>
  <p:sldIdLst>
    <p:sldId id="256" r:id="rId2"/>
    <p:sldId id="270" r:id="rId3"/>
    <p:sldId id="271" r:id="rId4"/>
    <p:sldId id="263" r:id="rId5"/>
    <p:sldId id="264" r:id="rId6"/>
    <p:sldId id="265" r:id="rId7"/>
    <p:sldId id="275" r:id="rId8"/>
    <p:sldId id="284" r:id="rId9"/>
    <p:sldId id="283" r:id="rId10"/>
    <p:sldId id="276" r:id="rId11"/>
    <p:sldId id="277" r:id="rId12"/>
    <p:sldId id="279" r:id="rId13"/>
    <p:sldId id="281" r:id="rId14"/>
    <p:sldId id="288" r:id="rId15"/>
    <p:sldId id="289" r:id="rId16"/>
    <p:sldId id="274" r:id="rId17"/>
    <p:sldId id="262" r:id="rId18"/>
    <p:sldId id="287" r:id="rId19"/>
    <p:sldId id="285" r:id="rId20"/>
    <p:sldId id="273" r:id="rId21"/>
    <p:sldId id="269" r:id="rId22"/>
    <p:sldId id="266" r:id="rId23"/>
    <p:sldId id="267" r:id="rId24"/>
    <p:sldId id="268" r:id="rId25"/>
    <p:sldId id="272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95F587-F391-40AD-96D6-BD2578F006DE}">
          <p14:sldIdLst>
            <p14:sldId id="256"/>
            <p14:sldId id="270"/>
            <p14:sldId id="271"/>
            <p14:sldId id="263"/>
            <p14:sldId id="264"/>
            <p14:sldId id="265"/>
            <p14:sldId id="275"/>
            <p14:sldId id="284"/>
            <p14:sldId id="283"/>
            <p14:sldId id="276"/>
            <p14:sldId id="277"/>
            <p14:sldId id="279"/>
            <p14:sldId id="281"/>
            <p14:sldId id="288"/>
            <p14:sldId id="289"/>
            <p14:sldId id="274"/>
            <p14:sldId id="262"/>
            <p14:sldId id="287"/>
            <p14:sldId id="285"/>
            <p14:sldId id="273"/>
            <p14:sldId id="269"/>
            <p14:sldId id="266"/>
            <p14:sldId id="267"/>
            <p14:sldId id="268"/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 autoAdjust="0"/>
    <p:restoredTop sz="94698" autoAdjust="0"/>
  </p:normalViewPr>
  <p:slideViewPr>
    <p:cSldViewPr>
      <p:cViewPr varScale="1">
        <p:scale>
          <a:sx n="79" d="100"/>
          <a:sy n="79" d="100"/>
        </p:scale>
        <p:origin x="-378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C5A6BFE7-F88E-47BC-8480-AE0877F66E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2968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23966534-9190-451B-99C9-67CAD4E9FCD7}" type="slidenum">
              <a:rPr lang="en-GB" b="0" smtClean="0">
                <a:latin typeface="Arial" charset="0"/>
              </a:rPr>
              <a:pPr eaLnBrk="1" hangingPunct="1"/>
              <a:t>1</a:t>
            </a:fld>
            <a:endParaRPr lang="en-GB" b="0" smtClean="0">
              <a:latin typeface="Arial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9417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2911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26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772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7604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760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368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222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06759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807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871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59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812EB83-FA42-4E81-9DFE-AECAA372FEF6}" type="slidenum">
              <a:rPr lang="en-US" smtClean="0"/>
              <a:pPr eaLnBrk="1" hangingPunct="1"/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F344D99-D5FB-493E-BDAB-1F69768277B2}" type="slidenum">
              <a:rPr lang="en-US" smtClean="0"/>
              <a:pPr eaLnBrk="1" hangingPunct="1"/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5FA2264-28D7-4906-8B34-24D0B1464CCA}" type="slidenum">
              <a:rPr lang="en-US" smtClean="0"/>
              <a:pPr eaLnBrk="1" hangingPunct="1"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219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657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333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41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901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 descr="C:\Mantid\Documents\Images\icons\New Icons\mantid_256.png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09" y="625475"/>
            <a:ext cx="5209232" cy="520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NS_logo_words_trans_back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0352" y="6097476"/>
            <a:ext cx="971600" cy="650006"/>
          </a:xfrm>
          <a:prstGeom prst="rect">
            <a:avLst/>
          </a:prstGeom>
          <a:noFill/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  <a:noFill/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noFill/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356314"/>
            <a:ext cx="1708150" cy="36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C:\Mantid\Documents\Images\ISIS Logo - Transparent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156436"/>
            <a:ext cx="11620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3" name="Picture 5" descr="C:\Mantid\Documents\Images\Tessella_Logo - Transparent.gif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99" y="6165304"/>
            <a:ext cx="1379123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04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6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7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0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6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5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7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0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5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8" descr="C:\Mantid\Documents\Images\icons\New Icons\mantid_25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9259" cy="76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767" y="6367259"/>
            <a:ext cx="1159873" cy="2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tidproject.org/AlignAndFocusPowder" TargetMode="External"/><Relationship Id="rId7" Type="http://schemas.openxmlformats.org/officeDocument/2006/relationships/hyperlink" Target="http://www.mantidproject.org/CreateFractionalPeak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ntidproject.org/IntegratePeakTimeSlices" TargetMode="External"/><Relationship Id="rId5" Type="http://schemas.openxmlformats.org/officeDocument/2006/relationships/hyperlink" Target="http://www.mantidproject.org/IntegrateEllipsoids" TargetMode="External"/><Relationship Id="rId4" Type="http://schemas.openxmlformats.org/officeDocument/2006/relationships/hyperlink" Target="http://www.mantidproject.org/LeBailFit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tidproject.org/" TargetMode="External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tiff"/><Relationship Id="rId5" Type="http://schemas.openxmlformats.org/officeDocument/2006/relationships/image" Target="../media/image6.gif"/><Relationship Id="rId4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gif"/><Relationship Id="rId4" Type="http://schemas.openxmlformats.org/officeDocument/2006/relationships/image" Target="../media/image1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3600" dirty="0" smtClean="0"/>
              <a:t>Mantid</a:t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Current Development </a:t>
            </a:r>
            <a:br>
              <a:rPr lang="en-GB" sz="3600" dirty="0" smtClean="0"/>
            </a:br>
            <a:r>
              <a:rPr lang="en-GB" sz="3600" dirty="0" smtClean="0"/>
              <a:t>and other news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1800" dirty="0" smtClean="0"/>
              <a:t>Nicholas Draper</a:t>
            </a:r>
          </a:p>
          <a:p>
            <a:pPr eaLnBrk="1" hangingPunct="1">
              <a:defRPr/>
            </a:pP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Scientific Steering Committee 2014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Python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Managed removal of Python V1</a:t>
            </a:r>
          </a:p>
          <a:p>
            <a:r>
              <a:rPr lang="en-GB" dirty="0" smtClean="0"/>
              <a:t>Adoption of </a:t>
            </a:r>
            <a:r>
              <a:rPr lang="en-GB" dirty="0" err="1" smtClean="0"/>
              <a:t>Ipython</a:t>
            </a:r>
            <a:r>
              <a:rPr lang="en-GB" dirty="0" smtClean="0"/>
              <a:t> in all environments as the Mantid script interpreter</a:t>
            </a:r>
          </a:p>
          <a:p>
            <a:r>
              <a:rPr lang="en-GB" dirty="0" smtClean="0"/>
              <a:t>Implementation of a Script Library to support user sharing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9995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Inelastic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Direct Inelastic</a:t>
            </a:r>
          </a:p>
          <a:p>
            <a:pPr lvl="1"/>
            <a:r>
              <a:rPr lang="en-GB" dirty="0" err="1" smtClean="0"/>
              <a:t>DGSReduction</a:t>
            </a:r>
            <a:endParaRPr lang="en-GB" dirty="0" smtClean="0"/>
          </a:p>
          <a:p>
            <a:r>
              <a:rPr lang="en-GB" dirty="0" smtClean="0"/>
              <a:t>Indirect</a:t>
            </a:r>
          </a:p>
          <a:p>
            <a:pPr lvl="1"/>
            <a:r>
              <a:rPr lang="en-GB" dirty="0" smtClean="0"/>
              <a:t>Many </a:t>
            </a:r>
            <a:r>
              <a:rPr lang="en-GB" dirty="0"/>
              <a:t>improvements throughout convert to energy and Indirect Data Analysis</a:t>
            </a:r>
          </a:p>
          <a:p>
            <a:pPr lvl="1"/>
            <a:r>
              <a:rPr lang="en-GB" dirty="0"/>
              <a:t>Indirect BAYES </a:t>
            </a:r>
            <a:r>
              <a:rPr lang="en-GB" dirty="0" err="1"/>
              <a:t>inteface</a:t>
            </a:r>
            <a:endParaRPr lang="en-GB" dirty="0"/>
          </a:p>
          <a:p>
            <a:pPr lvl="2"/>
            <a:r>
              <a:rPr lang="en-GB" dirty="0"/>
              <a:t>Now completely replaces all MODES functionality</a:t>
            </a:r>
          </a:p>
          <a:p>
            <a:pPr lvl="1"/>
            <a:r>
              <a:rPr lang="en-GB" dirty="0"/>
              <a:t>FORTRAN </a:t>
            </a:r>
            <a:r>
              <a:rPr lang="en-GB" dirty="0" smtClean="0"/>
              <a:t>modules </a:t>
            </a:r>
            <a:r>
              <a:rPr lang="en-GB" dirty="0"/>
              <a:t>supported in 32 &amp; 64 bit windows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951586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Large Scale Structures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SANS</a:t>
            </a:r>
          </a:p>
          <a:p>
            <a:pPr lvl="1"/>
            <a:r>
              <a:rPr lang="en-GB" dirty="0"/>
              <a:t>Beam centre correction for the High Angle Bank of LOQ and </a:t>
            </a:r>
            <a:r>
              <a:rPr lang="en-GB" dirty="0" smtClean="0"/>
              <a:t>SANS2D</a:t>
            </a:r>
          </a:p>
          <a:p>
            <a:pPr lvl="1"/>
            <a:r>
              <a:rPr lang="en-GB" dirty="0" smtClean="0"/>
              <a:t>Support for Wide angle corrections</a:t>
            </a:r>
          </a:p>
          <a:p>
            <a:pPr lvl="1"/>
            <a:r>
              <a:rPr lang="en-GB" dirty="0" smtClean="0"/>
              <a:t>Support for CANSAS v1.1</a:t>
            </a:r>
          </a:p>
          <a:p>
            <a:r>
              <a:rPr lang="en-GB" dirty="0" err="1" smtClean="0"/>
              <a:t>Reflectometry</a:t>
            </a:r>
            <a:endParaRPr lang="en-GB" dirty="0" smtClean="0"/>
          </a:p>
          <a:p>
            <a:pPr lvl="1"/>
            <a:r>
              <a:rPr lang="en-GB" dirty="0"/>
              <a:t>Stitch1D  created to make stitching 1D data easy</a:t>
            </a:r>
          </a:p>
          <a:p>
            <a:pPr lvl="1"/>
            <a:r>
              <a:rPr lang="en-GB" dirty="0" smtClean="0"/>
              <a:t>Support for various </a:t>
            </a:r>
            <a:r>
              <a:rPr lang="en-GB" dirty="0" err="1" smtClean="0"/>
              <a:t>reflectometry</a:t>
            </a:r>
            <a:r>
              <a:rPr lang="en-GB" dirty="0" smtClean="0"/>
              <a:t> plots</a:t>
            </a:r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7402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Diffraction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8219256" cy="4853458"/>
          </a:xfrm>
        </p:spPr>
        <p:txBody>
          <a:bodyPr/>
          <a:lstStyle/>
          <a:p>
            <a:r>
              <a:rPr lang="en-GB" dirty="0"/>
              <a:t>Powder Diffraction</a:t>
            </a:r>
          </a:p>
          <a:p>
            <a:pPr lvl="1"/>
            <a:r>
              <a:rPr lang="en-GB" dirty="0" smtClean="0"/>
              <a:t>Many improvements to</a:t>
            </a:r>
            <a:r>
              <a:rPr lang="en-GB" dirty="0"/>
              <a:t> </a:t>
            </a:r>
            <a:r>
              <a:rPr lang="en-GB" dirty="0" err="1">
                <a:hlinkClick r:id="rId3" tooltip="AlignAndFocusPowder"/>
              </a:rPr>
              <a:t>AlignAndFocusPowder</a:t>
            </a:r>
            <a:r>
              <a:rPr lang="en-GB" dirty="0"/>
              <a:t> </a:t>
            </a:r>
          </a:p>
          <a:p>
            <a:pPr lvl="1"/>
            <a:r>
              <a:rPr lang="en-GB" dirty="0" err="1">
                <a:hlinkClick r:id="rId4" tooltip="LeBailFit"/>
              </a:rPr>
              <a:t>LeBailFit</a:t>
            </a:r>
            <a:r>
              <a:rPr lang="en-GB" dirty="0"/>
              <a:t> and associated algorithms which can be used to determine an initial FULLPROF parameter file</a:t>
            </a:r>
            <a:r>
              <a:rPr lang="en-GB" dirty="0" smtClean="0"/>
              <a:t>.</a:t>
            </a:r>
          </a:p>
          <a:p>
            <a:r>
              <a:rPr lang="en-GB" dirty="0" smtClean="0"/>
              <a:t>Single Crystal</a:t>
            </a:r>
          </a:p>
          <a:p>
            <a:pPr lvl="1"/>
            <a:r>
              <a:rPr lang="en-GB" dirty="0"/>
              <a:t>Single Crystal Diffraction User Interface</a:t>
            </a:r>
          </a:p>
          <a:p>
            <a:pPr lvl="1"/>
            <a:r>
              <a:rPr lang="en-GB" dirty="0"/>
              <a:t>Integration techniques have been modified and new ones developed:</a:t>
            </a:r>
          </a:p>
          <a:p>
            <a:pPr lvl="2"/>
            <a:r>
              <a:rPr lang="en-GB" dirty="0" err="1">
                <a:hlinkClick r:id="rId5" tooltip="IntegrateEllipsoids"/>
              </a:rPr>
              <a:t>IntegrateEllipsoids</a:t>
            </a:r>
            <a:r>
              <a:rPr lang="en-GB" dirty="0"/>
              <a:t> </a:t>
            </a:r>
          </a:p>
          <a:p>
            <a:pPr lvl="2"/>
            <a:r>
              <a:rPr lang="en-GB" dirty="0" err="1">
                <a:hlinkClick r:id="rId6" tooltip="IntegratePeakTimeSlices"/>
              </a:rPr>
              <a:t>IntegratePeakTimeSlices</a:t>
            </a:r>
            <a:r>
              <a:rPr lang="en-GB" dirty="0"/>
              <a:t> </a:t>
            </a:r>
          </a:p>
          <a:p>
            <a:pPr lvl="1"/>
            <a:r>
              <a:rPr lang="en-GB" dirty="0" err="1">
                <a:hlinkClick r:id="rId7" tooltip="CreateFractionalPeaks"/>
              </a:rPr>
              <a:t>CreateFractionalPeaks</a:t>
            </a:r>
            <a:r>
              <a:rPr lang="en-GB" dirty="0"/>
              <a:t> to support magnetic scattering</a:t>
            </a:r>
          </a:p>
          <a:p>
            <a:pPr lvl="1"/>
            <a:r>
              <a:rPr lang="en-GB" dirty="0" err="1"/>
              <a:t>PeaksViewer</a:t>
            </a:r>
            <a:endParaRPr lang="en-GB" dirty="0"/>
          </a:p>
          <a:p>
            <a:pPr lvl="1"/>
            <a:r>
              <a:rPr lang="en-GB" dirty="0"/>
              <a:t>Peaks overlays in VSI</a:t>
            </a:r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8426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Outstanding Requirements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Improving support for </a:t>
            </a:r>
            <a:r>
              <a:rPr lang="en-GB" dirty="0" smtClean="0"/>
              <a:t>instruments</a:t>
            </a:r>
          </a:p>
          <a:p>
            <a:pPr lvl="1"/>
            <a:r>
              <a:rPr lang="en-GB" dirty="0" err="1" smtClean="0"/>
              <a:t>Engin</a:t>
            </a:r>
            <a:r>
              <a:rPr lang="en-GB" dirty="0" smtClean="0"/>
              <a:t>-X</a:t>
            </a:r>
            <a:r>
              <a:rPr lang="en-GB" dirty="0"/>
              <a:t>, GEM, </a:t>
            </a:r>
            <a:r>
              <a:rPr lang="en-GB" dirty="0" err="1"/>
              <a:t>Larmor</a:t>
            </a:r>
            <a:r>
              <a:rPr lang="en-GB" dirty="0"/>
              <a:t>, </a:t>
            </a:r>
            <a:r>
              <a:rPr lang="en-GB" dirty="0" err="1"/>
              <a:t>Vesuvio</a:t>
            </a:r>
            <a:r>
              <a:rPr lang="en-GB" dirty="0"/>
              <a:t>, </a:t>
            </a:r>
            <a:r>
              <a:rPr lang="en-GB" dirty="0" err="1"/>
              <a:t>Muons</a:t>
            </a:r>
            <a:r>
              <a:rPr lang="en-GB" dirty="0"/>
              <a:t>, </a:t>
            </a:r>
            <a:r>
              <a:rPr lang="en-GB" dirty="0" err="1"/>
              <a:t>reflectometry</a:t>
            </a:r>
            <a:endParaRPr lang="en-GB" dirty="0"/>
          </a:p>
          <a:p>
            <a:r>
              <a:rPr lang="en-GB" dirty="0"/>
              <a:t> </a:t>
            </a:r>
            <a:r>
              <a:rPr lang="en-GB" dirty="0" err="1" smtClean="0"/>
              <a:t>Autoreduction</a:t>
            </a:r>
            <a:endParaRPr lang="en-GB" dirty="0"/>
          </a:p>
          <a:p>
            <a:pPr lvl="1"/>
            <a:r>
              <a:rPr lang="en-GB" dirty="0" smtClean="0"/>
              <a:t>expand </a:t>
            </a:r>
            <a:r>
              <a:rPr lang="en-GB" dirty="0"/>
              <a:t>use at ISIS</a:t>
            </a:r>
          </a:p>
          <a:p>
            <a:r>
              <a:rPr lang="en-GB" dirty="0"/>
              <a:t> </a:t>
            </a:r>
            <a:r>
              <a:rPr lang="en-GB" dirty="0" smtClean="0"/>
              <a:t>ICAT</a:t>
            </a:r>
          </a:p>
          <a:p>
            <a:pPr lvl="1"/>
            <a:r>
              <a:rPr lang="en-GB" dirty="0" smtClean="0"/>
              <a:t>uploading data </a:t>
            </a:r>
            <a:endParaRPr lang="en-GB" dirty="0"/>
          </a:p>
          <a:p>
            <a:pPr lvl="1"/>
            <a:r>
              <a:rPr lang="en-GB" dirty="0" smtClean="0"/>
              <a:t>implementation </a:t>
            </a:r>
            <a:r>
              <a:rPr lang="en-GB" dirty="0"/>
              <a:t>for </a:t>
            </a:r>
            <a:r>
              <a:rPr lang="en-GB" dirty="0" smtClean="0"/>
              <a:t>SNS</a:t>
            </a:r>
          </a:p>
          <a:p>
            <a:pPr lvl="1"/>
            <a:r>
              <a:rPr lang="en-GB" dirty="0" smtClean="0"/>
              <a:t>cross </a:t>
            </a:r>
            <a:r>
              <a:rPr lang="en-GB" dirty="0"/>
              <a:t>facility queries</a:t>
            </a:r>
          </a:p>
          <a:p>
            <a:r>
              <a:rPr lang="en-GB" dirty="0"/>
              <a:t> </a:t>
            </a:r>
            <a:r>
              <a:rPr lang="en-GB" dirty="0" smtClean="0"/>
              <a:t>Live data</a:t>
            </a:r>
          </a:p>
          <a:p>
            <a:pPr lvl="1"/>
            <a:r>
              <a:rPr lang="en-GB" dirty="0" smtClean="0"/>
              <a:t>include </a:t>
            </a:r>
            <a:r>
              <a:rPr lang="en-GB" dirty="0"/>
              <a:t>log </a:t>
            </a:r>
            <a:r>
              <a:rPr lang="en-GB" dirty="0" smtClean="0"/>
              <a:t>data (ISIS)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921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Outstanding Requirements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 </a:t>
            </a:r>
            <a:r>
              <a:rPr lang="en-GB" dirty="0" smtClean="0"/>
              <a:t>Fitting </a:t>
            </a:r>
          </a:p>
          <a:p>
            <a:pPr lvl="1"/>
            <a:r>
              <a:rPr lang="en-GB" dirty="0" smtClean="0"/>
              <a:t>Develop </a:t>
            </a:r>
            <a:r>
              <a:rPr lang="en-GB" dirty="0"/>
              <a:t>GUI for multi dataset fitting with global and local parameters</a:t>
            </a:r>
          </a:p>
          <a:p>
            <a:r>
              <a:rPr lang="en-GB" dirty="0"/>
              <a:t> </a:t>
            </a:r>
            <a:r>
              <a:rPr lang="en-GB" dirty="0" smtClean="0"/>
              <a:t>Corrections </a:t>
            </a:r>
          </a:p>
          <a:p>
            <a:pPr lvl="1"/>
            <a:r>
              <a:rPr lang="en-GB" dirty="0" smtClean="0"/>
              <a:t>Implement </a:t>
            </a:r>
            <a:r>
              <a:rPr lang="en-GB" dirty="0"/>
              <a:t>complex sample environment multiple scattering corrections</a:t>
            </a:r>
          </a:p>
          <a:p>
            <a:r>
              <a:rPr lang="en-GB" dirty="0"/>
              <a:t> </a:t>
            </a:r>
            <a:r>
              <a:rPr lang="en-GB" dirty="0" smtClean="0"/>
              <a:t>VATES</a:t>
            </a:r>
            <a:endParaRPr lang="en-GB" dirty="0"/>
          </a:p>
          <a:p>
            <a:pPr lvl="1"/>
            <a:r>
              <a:rPr lang="en-GB" dirty="0"/>
              <a:t>Single Xtal </a:t>
            </a:r>
            <a:endParaRPr lang="en-GB" dirty="0"/>
          </a:p>
          <a:p>
            <a:pPr lvl="2"/>
            <a:r>
              <a:rPr lang="en-GB" dirty="0" smtClean="0"/>
              <a:t>improve </a:t>
            </a:r>
            <a:r>
              <a:rPr lang="en-GB" dirty="0"/>
              <a:t>Peak integration &amp; </a:t>
            </a:r>
            <a:r>
              <a:rPr lang="en-GB" dirty="0" smtClean="0"/>
              <a:t>visualization </a:t>
            </a:r>
            <a:r>
              <a:rPr lang="en-GB" dirty="0"/>
              <a:t>of peak models</a:t>
            </a:r>
          </a:p>
          <a:p>
            <a:pPr lvl="1"/>
            <a:r>
              <a:rPr lang="en-GB" dirty="0"/>
              <a:t>Implement Command Syntax</a:t>
            </a:r>
          </a:p>
          <a:p>
            <a:pPr lvl="1"/>
            <a:r>
              <a:rPr lang="en-GB" dirty="0"/>
              <a:t>Quantification </a:t>
            </a:r>
            <a:endParaRPr lang="en-GB" dirty="0"/>
          </a:p>
          <a:p>
            <a:pPr lvl="2"/>
            <a:r>
              <a:rPr lang="en-GB" dirty="0" smtClean="0"/>
              <a:t>Complete </a:t>
            </a:r>
            <a:r>
              <a:rPr lang="en-GB" dirty="0"/>
              <a:t>validation &amp; expand </a:t>
            </a:r>
            <a:r>
              <a:rPr lang="en-GB" dirty="0" smtClean="0"/>
              <a:t>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1755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groups interested in Mantid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Partners</a:t>
            </a:r>
          </a:p>
          <a:p>
            <a:pPr lvl="1"/>
            <a:r>
              <a:rPr lang="en-GB" dirty="0" smtClean="0"/>
              <a:t>ESS</a:t>
            </a:r>
          </a:p>
          <a:p>
            <a:pPr lvl="1"/>
            <a:r>
              <a:rPr lang="en-GB" dirty="0" smtClean="0"/>
              <a:t>C-SNS</a:t>
            </a:r>
          </a:p>
          <a:p>
            <a:pPr lvl="1"/>
            <a:r>
              <a:rPr lang="en-GB" dirty="0" smtClean="0"/>
              <a:t>ILL?</a:t>
            </a:r>
          </a:p>
          <a:p>
            <a:pPr lvl="1"/>
            <a:r>
              <a:rPr lang="en-GB" dirty="0" smtClean="0"/>
              <a:t>J-PARC?</a:t>
            </a:r>
          </a:p>
          <a:p>
            <a:r>
              <a:rPr lang="en-GB" dirty="0" smtClean="0"/>
              <a:t>Collaborators</a:t>
            </a:r>
          </a:p>
          <a:p>
            <a:pPr lvl="1"/>
            <a:r>
              <a:rPr lang="en-GB" dirty="0" smtClean="0"/>
              <a:t>PSI</a:t>
            </a:r>
          </a:p>
          <a:p>
            <a:pPr lvl="1"/>
            <a:r>
              <a:rPr lang="en-GB" dirty="0" smtClean="0"/>
              <a:t>ANSTO – </a:t>
            </a:r>
            <a:r>
              <a:rPr lang="en-GB" dirty="0" err="1" smtClean="0"/>
              <a:t>Bilby</a:t>
            </a:r>
            <a:endParaRPr lang="en-GB" dirty="0" smtClean="0"/>
          </a:p>
          <a:p>
            <a:pPr lvl="1"/>
            <a:r>
              <a:rPr lang="en-GB" dirty="0" smtClean="0"/>
              <a:t>HMI - EXED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947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Graphs</a:t>
            </a:r>
            <a:endParaRPr lang="en-GB" dirty="0"/>
          </a:p>
        </p:txBody>
      </p:sp>
      <p:pic>
        <p:nvPicPr>
          <p:cNvPr id="104450" name="Picture 2" descr="C:\Mantid\Documents\Images\screenshots\1D, 2D and 3D plotting.png"/>
          <p:cNvPicPr>
            <a:picLocks noChangeAspect="1" noChangeArrowheads="1"/>
          </p:cNvPicPr>
          <p:nvPr/>
        </p:nvPicPr>
        <p:blipFill rotWithShape="1">
          <a:blip r:embed="rId3" cstate="screen"/>
          <a:srcRect t="47507"/>
          <a:stretch/>
        </p:blipFill>
        <p:spPr bwMode="auto">
          <a:xfrm>
            <a:off x="1115616" y="3693694"/>
            <a:ext cx="7378550" cy="3156841"/>
          </a:xfrm>
          <a:prstGeom prst="rect">
            <a:avLst/>
          </a:prstGeom>
          <a:noFill/>
        </p:spPr>
      </p:pic>
      <p:pic>
        <p:nvPicPr>
          <p:cNvPr id="104454" name="Picture 6" descr="http://download.mantidproject.org/kits/Python27/1.29.12931/ReleaseNotes_files/waterfall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170072" y="836274"/>
            <a:ext cx="4324094" cy="3421070"/>
          </a:xfrm>
          <a:prstGeom prst="rect">
            <a:avLst/>
          </a:prstGeom>
          <a:noFill/>
        </p:spPr>
      </p:pic>
      <p:pic>
        <p:nvPicPr>
          <p:cNvPr id="9218" name="Picture 2" descr="File:ImageView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0" y="868921"/>
            <a:ext cx="4125342" cy="240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11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../../_images/major_minor_demo1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15" y="3428999"/>
            <a:ext cx="4191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MatplotLib</a:t>
            </a:r>
            <a:r>
              <a:rPr lang="en-GB" dirty="0" smtClean="0"/>
              <a:t> Graphs</a:t>
            </a:r>
            <a:endParaRPr lang="en-GB" dirty="0"/>
          </a:p>
        </p:txBody>
      </p:sp>
      <p:pic>
        <p:nvPicPr>
          <p:cNvPr id="3078" name="Picture 6" descr="../../_images/engineering_formatter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40968"/>
            <a:ext cx="4191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../../_images/histogram_path_demo1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79"/>
            <a:ext cx="4191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../../_images/hist2d_log_demo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48680"/>
            <a:ext cx="4191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137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 data fitting </a:t>
            </a:r>
            <a:r>
              <a:rPr lang="en-GB" dirty="0" err="1" smtClean="0"/>
              <a:t>gui</a:t>
            </a:r>
            <a:endParaRPr lang="en-GB" dirty="0"/>
          </a:p>
        </p:txBody>
      </p:sp>
      <p:pic>
        <p:nvPicPr>
          <p:cNvPr id="2050" name="Picture 2" descr="C:\Mantid\Documents\Design\multifitting\multifitt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567" y="931117"/>
            <a:ext cx="6600825" cy="581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131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Deployment</a:t>
            </a:r>
            <a:endParaRPr lang="en-GB" dirty="0"/>
          </a:p>
        </p:txBody>
      </p:sp>
      <p:pic>
        <p:nvPicPr>
          <p:cNvPr id="1026" name="Picture 2" descr="C:\Mantid\Documents\Images\Deployment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2"/>
            <a:ext cx="8718300" cy="6216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Plans</a:t>
            </a:r>
            <a:endParaRPr lang="en-GB" dirty="0"/>
          </a:p>
        </p:txBody>
      </p:sp>
      <p:sp>
        <p:nvSpPr>
          <p:cNvPr id="4" name="AutoShape 2" descr="data:image/jpeg;base64,/9j/4AAQSkZJRgABAQAAAQABAAD/2wCEAAkGBxQTEhUUExQWFRUXGBgWFxgYGBcXGBgXFRQXFxUUGBwYHSggGBwlHBUUITEhJSkrLi4uFx8zODMsNygtLisBCgoKDg0OGxAQGy0mHyUsLywsLCwvLCwsLCwsLCwsLCwsLCwsLCwsLCwsLCwsLCwsLCwsLCwsLSwsLCwsLCwsLP/AABEIAMIBAwMBIgACEQEDEQH/xAAcAAABBQEBAQAAAAAAAAAAAAACAAEDBAYHBQj/xABQEAABAwICBgUHBgsFBgcAAAABAAIRAyEEMQYSQVFhcQUTgZGxByIyocHR8BRCUnKS4RYlQ1Nic4KisrPSJDSDwvEVIzM1Y3REZIWjpLTD/8QAGgEAAwADAQAAAAAAAAAAAAAAAAECAwQFBv/EADIRAAICAQIFAQYFBAMAAAAAAAABAhEDEiEEEzFBUQUiMnGRodFhscHh8BQzQoEVNFL/2gAMAwEAAhEDEQA/ANqkjLU0Lds1KBTotVIBFhQMJQpQxEKYS1D0kCeVKaaAsRaCmDKUp4SATEMkpQAnslqHRCkpC1CGIsVApIxSO5O6kQjUg0sjSREJQnYUMlKfVTwkA0pJQkmIQRQmCKQkMaUyKySABTIiE0IAZMihKEACjDkKSAH1+CdCkigtkhCYLBnTKqAZDSTlAyv61Xq6UV3QQdUAQQBnxutbnwoyUdElLWC5rS0orec0vJnaRkoa/StZwbL3QANWLZbTvKTzxQ9J1E1AkXxtXI/9s1g6dd5IP0tqJ3Sz3GXOeZz84pPOvA9J0/EdKUm2dUaDE57E5xjIBLheBnvyXJ6lcEGZPjZDTxROZ9e5CzvwGk6vWx9NrwwvGsdijrdKUWO1HVGh26Vy8YqTe538FFibuJN0f1D8C0o6qOlaUE64sJz2KSnjqbsntPaFyelVBtwzBQ69rEjjvCf9Q/AaEdcbi2GIe0zYXCGt0kynGs8CTGe5cnpViMibZJ34knabb0f1D8BpR0vG6W0acAS8mcshG9RYrTSi3Jrn22ZZLm7asHmMtiFlbzoy3XWN5JeC7Om1NMMPAMyd27eon6W0Q4gAlsZjeua1iZkdqVGsQeCfMlWwG8qads1oFMxv2zuhP+GzY/4Zndu5rDPcN3FBWNiQbHclzZCo3lTTJp9FhniVVbpk4O85gDe2ViadZTF8jjHgm8uTyFI2eM0wOsOrZLdu/K3K6u9EaTtqHVeCx3HLJc7pVdUyFI+sc+aazZFK+waUdBbpXS6zUvExrbF6Dum6QAJeLkgdmZ5LlYqRvRVXfOvaytcQ+6FpR0p2k2HAnXm8WBQ1NKaIdEkjeBwXM2VbHcpadaAk88/CDSjet00pF0AGJz4b16VfSGg3Vl/pCR9+5cxc8TO9RYhxtvSWeQaUdCOmFPWIDSQDE+1KvphRDZAcTMREdq56x8HsRPfrCdqOdMNKOgu0vpTkUy5+eaSXPmPSiIVSbblLRc7fPDcqtJhv3c+KmpniscojYb2Q6xR1XebCEDK3qKkq0TBjON0KHW1isquBF5vuROaTBjmn1HQAR3KVuDeIsBO8hU5JAC1h9SrtPGFbbRIOYjbdB1Z2kXO8FJSQXsCwmdk+tNijadotwTmi6bEEKfqS4QQb7gUWk7Ao0al5spDfK6s0OjiDZr52GFMzoh5OtqvtyEjtKHONjKbTnGzeo586y9T/AGU+56p085CR6NqOyoOHYR61PMiIoszzSDhdpudi9Sj0BVDp6qRxlWPwcqH8m0d91LyQvqFHgV3iyipVBJH3LRnRuvNqbfUifolUcATqtOdgO7NNZoLZsaRny8CD2IX1RsK1I0VqREtAtsGfenqaJPcLuHcPejn4/I6MqwyAbotW+26050axFhrUyBzCZ2i2I+mxLnR8ipmVLCNhRLVjRasRd7OG2EbNGKwH/EajnxCmZQtnKUAGYWu/BurN6ghD+C1TZUBzzHcks8Q3MjTcIRtHDtC1p0WfbzwY4A9yBmilQOs9oGeSfPgNoyzXTb2IqjcrHPctSdFHSD1g42CapoxUtq1B2/clz4eRUzLETMA7k7KboNjbZtWoGjFWZ60cbIn6LvP5b1J8+P8ALAywLt3ikta3RpwEdcO5JTz1/L+wqZTfoxiR6IpgcTHsTYvoCvTYXvewNYC4xJNty3QqDYF4mlnS9OhQIe101A5jNWDeJvJEBa0csm0i4w1OktzGUiCQCKjgTsAbM7hee9e6OgAWtLm1gY+k2MuIWTpdOQ4FrMjtPuC1dLSesWyMPrCM2h5BjMWC3HOCe35G4vTs7V6V/tr7hM6Bpi+pWPcf4VZw3QNJxALHgwYLpGQ2rzsf03jabKburpNp1NWHN1nO86wmYggyCNWxgcpOjtI8Q2nhX1msLK1+sObmh4ZUMNPmls9trb1ldRZGLhZ5HUaPdGi1DaJUzdH6GWr6lK3prC/nWd5HipP9rYc5Vaf2m+9c/VP8SHw+VdYv5MFvRNIfNHrUjcBTHzR3J2YyicqjPtN96mbUZ9Id49im5GNwkuqI/krRk0dwRhgGyOxSDVORQhg4pWyRoGwFINCPqwm6sIsBhTTFifqgEQZx9aLADVTanJSRxRGd/gjUwIdXkmcFLJSg8EagIQEzmKxJ4Ji4p6gINRLq1PrHcgJ4I1ARaiWopAN6fVG9GoCLVTavFTGnxTanJOwICOKYhTmmUxpIsCCEoU5pJuoTsCAhJTdSkiwHDr5rAeU7rtamHAdSCdQgidctGsHDPZIOV+C3pfa4+OxeXpHQZVw7w9rX6rSWyJ1XRmNyvHtIvDkWOakcfbU1b2zVg6UYikNWhiKlNsklrXkC8SYG2y0OC6OYHtAaBJAsAvc6X0eY1uu0ACw1YkyTe66EYJM3M3HcyOnTsYahpC6p1THkANJLnuJlxLw8lxP6QBXoM6TDqVGn1gIpshrdeYL4L4BNiSLxmthox0E0f7wgCCQBA5a3ZfuXp6R0R8nq2HowbbNZtipyxtBwfFLHlj7N7+fOxgsHjercZph4c2Lt1tW9+Wy/NMRw8VEcMz6De4JvkjPoN7lptpqj1UMUozlO7uu+yrxsTRwSBVbq6fDv+9GKTdhP2ne9TsZrl4/nyJ9fiURxLmgkPfYTYnZ2qv1I3u+073pdV+k77RT2E7fY9XEdIzBo1aurF5eTe15EIG9L1xlWqfaK8zqv0ner3JdUfpu7m/0pypswY8OmCjNan5pHsN6exIyrv7wfEKQaR4oflj2tZ/SvC6t30z3M9yfUd9L90KaG8GJ9ca+UT326U4oflAebGe5XXaUYgU2P1qLw4TAaZbOQOU23LJljvpN+yf6kFKg5uRbHJ3q86yaUa3MGTg4OUdOONd9l9KNczTGrtpsPLWHtKsN02dtojsefa1Y2H/o95HsS1n/RH2j/AEqdKB+n8K+sPz/Q3LdNmbaLhyeD7ApW6aUNtOr+4f8AMFgdd30f3h7k/Wn6J/d96NCMb9L4R/4v6nRWaVYct1orNGWsactB3SDE5WRDSnDH8rHOm8exc6p4t4Bb5+ob6ts4vk7gg6/g77J9iHjXY14+k4JXqTW+2/Veeh04dP4Y/lmdsjxCnb0zhzlVp/bC5V8pHH7D/wClOcQ3f3gjxS5YP0bB2m/odXbjKbsntPJzSja+y5Ga7BB8wwQYLm3AIJGe0SFPVxLHOLmhlMnINIseF7J8vazXfo8HPSpvpd1t8Op1YVRwS60HYqfR2KbVpte3JwFjsIMOaeRkK3qAjKIWOjhyi4txfVBFLX+IULqRUeW9KiSyexJU3VTxSToC0ADx9SpdL0Yo1PqH/VXGvixA/wBVW6XqzQqztYVcJe0hWYvAt89vNbk0A9oDthDu0GRKw2CPnt5jxW/p+iF1H1GyPCUQGwLAbO37yqWkY/s1b6h8QvQpbl5+k392rfUPsSl7pkwf3Y/Ffmc5lBW9E8j4JNchqnzTyPguce9TPpRlJrmtlrTYZgHYoqnRdB1nUaR502H2KTo980qZ3sYe9oXIvKVpJiaHSFRlPEVKbAymQ1ryAJYJtzXTnJRVs8Xw+GebJoi6Ol4vRrB6jv7Jh51XGRRpgzBvIauT+TPA0q+LDKzBUaaL3Q641gacHnc968cab43L5XVM2glp8QvY8kdX8YNH/RqD+H3LWcoznGkdmGHLw+DLrldram9qs1+n2i2EoYKrVpUQyo004Ic+2tWY02LoycRkuc9A4dtXE0KbxLH1WMcASJDngG4uM11rypVPxZX50f8A7FJcd0Uqn5dhP+4o/wA1qM0Upqh+n55vhpuTbdv8kdK0n0FwdHC161MVA6nTc9s1CRIFpBFwvF0G0PoY3Duq1H1WubVdT8wsAgU6bh6TDfzyugabN/F+L/UVP4SuT6IaeuwNF1IUBV1qhqSahYRLGN1Y1HfQmeKucYKatbGvw+fiMnDy0ybla7/c2lTyW0NmIrjmKZ8GhRP8lbMm4pw+tSDvBwWr0R6ZONwrMQWdXrF41dbXjUeW5wJmNyzHS/lObh8TVonDF3VPLNYVAJ1dsFlu9U4YkraMGPiuNlNwi3a69DHaK6MOxr6rW1RT6oNMlhdraxcNjhHo8c1U0l6FODr9S54edVr9YAtHna1oJP0VrfIzU1qmLP6NL1uqrxvK1V1ekD+pp+L1rvGuXq7nVhxU3xjxN+zX6IGnoRiHYUYoPo9X1RrQXP19UMLyI1ImBvVHoDRmvjA80dTzCA7Wdq+kDEWM5FdMwzo6Cn/yDj/8ZxXjeRV808Uf06Y/dd71fJjqivJg/wCQy8rJPa4ul8zOVfJ9jwJ6pruVRknlJCz3yKp1vU6hFXWFPUNna5MBt8rkd6610Xp11vSL8CaGrqvqsbUD9aTS1jduqNWQ1203heHpjRDenMERH+86ku5tqvbrHsDR+ylPDGri+9Dweo5tWnLFe7a/PyZR2iGOH/hanZqnwcV53SPR1agQK1J9MunV1wRMRMb4kd67NpfpnS6PdTbUp1H9YHEamrbULQZ1iPpepct8oGl9PHvomlTqMFNrwdfVuXlptquP0UsmKEVs9y+E47PmktUFpfdX9/Jni5Pqg7B3KmKi9nozoWvXZr0mazZLfTY24AmznDeFrTlGCuTpfjsdLmR7nqaI9I6lTqnHzahtlZ8QPtWHMNW4bT3HwWA6S0eq0aDKrgQbio0EEsOudRwLSRBGrtsedtXo90j8opBxPnjzag/SHzv2hB7xsWOM4ZFqg77Hn/V+Hi3z4dOj+PZ/7+3k9A37E0qQsCB0KqZwxSNyZNq8ElOlgM+xm264Xn9Kvd1T5NtU2XsudlaVR6YYOoqfVJ+/grjH2kFGMwnpt5jxXQqQ80X7Fz3Cem3mPFdBYZAjcurIGM1ufPJedpN/dqvFh9i9NpzXnaR3w9UWu0i9hfbPtUS91l4XWSPxX5nLGPTVKliog6yYlaNHt9R9LdD1Jw9D9VS/ltVu68rRiprYPDHfQpH/ANpq5X5X3kY8AEgdRTyJHz6i6Mp6Y2eTw8O82VwuupvvKez8WYi35o92IpSuc+SX/mLf1VX+ELHlx2kntWk8m2K6vpKgSYDi+n9um4NHa7VHatbmappnYjwrw8NOF31f0Op+U1s9GYj/AAz3V6ZXGtFf79hP+5ofzmLu2lPRxxOEr0GxrPYQ2bDWBDmSdgloXKdDND8V8tpOq0X0mUajajnPEAmmdZrWn50uDRabSVeWLc1Rq8DlhHBNSf8AKOq6aO/F+L/UVf4CvnVd+0/xQp9HYkn51PqxzqODB/EuAqeI6oy+lL2JfE7p5K3fi2l9ar/NcuT6bn8YYv8AXPXVvJZ/y2l9ar/NcuU6b/8AMMX+uenl/toXB/8Abyf7/M2PkTPnYvlR8ay8jytn8YH9TT/zK/5F8SBiMRTOb6bXj/DeQf5vqK9nygaD18XiWVqDmXY1jw8lurql0PsDIhwEZ+btmwk5YqQOccfHOU3Sr9Eeswx0F/6e714QrxvIrahiT/1W+qn9697S0NwvRNWnMhuHbh2k5nWa2i3tvJ7V4nkXb/ZsQf8ArD1Um+9ZP80vwNVO+GyS8yRsMH0NhaVWpiKdJoqvLy941nuJLiakXMEmZDRw4LljunPlnTlCqAQxtWnTphwh2pTLjLhsJcXmNkgbFpvJ90j/AG7pPDk54itWYP8AHeyp/wDl3FeRj+jOq0hpQIbVe2uObmP1/wB9jz2pTdpV5KwR0Tmpu3o2+R0Dp+tgQWfLfkswdTrxSJiRravWDKYyXHvKNUwpxbfkfU9V1LJ6gMDNfrKkzqW1o1PUukab6Fux9Sm8VxSFNpbBYXzLpn0hGxcv0z0YOAqU6ZqirrsL51NSIcWx6TpySzXT228mT05Y1Je29W+382M+CumeTz+6H9a/+Fi5mtvodpDh6GH1KtQtdrudGo91iGxdrSNhXD9UhOeCoJt2uh1squJuntBBBAIIIINwQbEHeFgmgYHHhjHTTqaoLQbt1z5gdxBuNuq7ivc6Y0qpU8OKtI67qmsKQIIktJa5zgYOqCO3LiMrongXV65r1DrBp1iT86pmO7P7K0/SsGWGqctl0ry/2NXI4xxTc/do3jqxnMfGxIYg7T2KIuzvPBMRuMLrWzyxcGOj4CSpRxSRqYWy2X8/jxVPpYk0apNvNKvhpI9+3uVTpn/gVd4afgrJDqijGYT028x4rfsd5rY3BYDCem3mFvqPoN5BdNiYTRc968/SMf2ep9Un1L0A4SexUdIf7vU4MJ7hKiXQrF/cj8UcjSTJLSPan0TohfA4T/t6P8tq5f5YWxjmHfh2fzKoWTZ0viAA1uIrtaAAGirUDQAIAADoA4KtWrueZe5zzvc4uMbpcVnnlUo0c3h+ClizPI35+oCKlVLXBzTquaQ5pGYc0y0jkQECSwHSO6aK6bYfFU269RlKvk6m9wbLt9MugOBzgXG3efexHSdCm3WfXpMaNrqjGjvJXzaUIYNwWwuIdbo5M/SouVxlS8Ubnyk6YNxZbQoEmgx2sX3HWPggEA31GgmJzJnYCcOkksMpOTtnQw4o4oaInU9A9NcHhcFTo1qjm1GuqEgU6jvSqOcLtbGRG1c/0mxrK+LxFanJZUqOc2RBg5SDkvMTyqlkbikRi4aGPJLIm7f3su9D9J1MNWZWpGHsMiciMnNO8EEg811LD+VnDFoL6FdrouG9W9s7muL2k8yAuQApwEQySj0DPwmPO05Lc1Om+mb8eWta006DDrNaSC5zojXfFhAJAaJiTczYtD9N3YCk+m2gKuu/X1jULI81rYgMM+jnO1ZXUO49xRjDv+g77J9yXMlq1D/pcfL5dbHq9GaSVKGNdjGNbrOfVcWEnVIrFxLSRcgFwP7IV/pLTuvWxNDEmnRbUoa+pAfB1xHny+TFyIjMrNjDv+i7uKQwzz80pKcullPhsbepx3qu/Q2B8qWO3Yccqb/bUWc6f6erYx7alctLmt1Rqt1QBJPiSqPyd271hN1Dt3rCbySapsUOFxweqMaZGlKkZh3EgASTYC1ycgN5U56PeDBhpmCCYIO4jMKDNTIsNRfVeym2S4nVaLwJJPYBLie0rqfR2Ep0aTKbJIb+8T6TjzMn1LMaF9G6rTWcLukM4N2u7T6hxWpmZ2fHFYsj7I876pxOufLj0XX4/t9yZ5nLwCAumB4ImsE5/G4oCIMe5Y7OUDCdAXHeEkakFF8PBHx2ws35QOlX0qTG03Aa5IcCASW6pPML32nbPasdp70Xrhtam1znC1SJIDWgw6N/uWXF725scKovLFS6fiZfD9M1A5vo57o9q0H4X1w2BqWH0d3asXUdq3OzhHiruE0uxVBpZQdqsJ1jLWOk2vLmyLAWnYtypSfVnZyPBjhtCLfwRrMTpB0hQDXV6dFgqML2SJlsEtPmPIvMxnyUWI0jxFbCse9jAyqHskA5tDddvpGDD29/NeBX0hqYllKm5zz1NN8Fxab6sebGQsFN0WKj8PRoNa4uBc+ACYLjqmRHmwBMqsqaia/CaeYnOMa37JB4DDUnlwe4MgSLOdJOQ9IQLFQmm36I3Zu9601TQgEg9aT+xH+a6s09DWReq/Lc371qOUa2N6PqeFTblK12VdPoZAtb9Fv73vShv0W+v3rYjQ6l+cqd7B/lTfgrRAguq97b9zVNmR+rcN+PyMfA+i3uTvcACdVtv0Qtr+CtC0dYebh2z5qb8GaGUP5a3uhLWiH6xw/h/JfcyeNdRt1OUXkNJm17AZ3VcPG5v2Wn2Lbt0Yww+Yftv9hRt0bwp/Jnf6dQ9npIeSLZixesYYwUZam/NL7mEkbm9w9ya24dwXQaGj+GGdEbfnVNnN1tiOn0Jh/zDOdz4o1ot+tYe0X9Puc5c4NuRIkTAvE39Uq3icYxxmk0sbul3qm6356CoTBoUvsNkbsxdFT6Mo/NoUhxFNgPgq1qqMEvV48xTSdLtexzh1c/SPeUza8/O9ZXUqVJsWDLfogc7RdTtbGToyIEQO1RqKfrniH1/Y5Q1jjkHHsJUjcDU/NVD+w8+xdUInaRnE3neNnehewtNjIF4N+1Gsh+ty/8fX9jmzMPiXUxSNB+q0kg9WRmZ2jOEw6DxP5l3e0eJXSaL7xBG0ZZ+5TNuCbSTGUSNo4JSytmvD1bJBNRiut72/1Oas0dxR/Jd76f9SlboxiNzBzd7gV0KqwDKD8ZhRtpB2Ug8bTyU80H61xHiPyf3MH+C2IEEPptIIIIc4wQZy1b3Cm/BmrUuazZ22fNua1xpGdnM2A4IXjcTnuzlUsu1GF+qZ3PWquq6diPq49EWAgRsAtEboScIzgFEwRPDfknBmPuIvxSVGgM1x4D42KQvO0fHBRm+1LhnyQ0IINZw70lH1f1u5JTQy2BnAtFp+MlW6YfrUalgPNOVwrVXcqHSZHUvj6JUwdTXxMd0zIUcOC4DeYXq9KdCAapb84hobxI3zvHrVHD+m36w8VuTRBawm5EEcDcTbtXbboyMznQfQzQ8vPzHOa0RmRafWtFUblz9ikoUg2wEZntJvmiqMmBF/uusWX3W/wEQOuPUgA+ApS3h4odUTPA88/WubqCxng7eyUdov2/G1ABbeCgz4JaqCw6h2zb4y9xT67bzB+OKAuIkRbkD2/eheL/AHfEo1CtCeJJ3+O5Km2CAc/YncIiCciOwjJCJk3ntUMGHrAEhtrZEcNiOi4H0jGwkDaq4PYeKKlYfdmp1NEOTXYndW2jd2dqk80w6x3gcc7qu0t79iEP2T2WPqRzBrJ5CAiNo5eB2KWnrZTI2b4UdJ5iCZvbkpg8HZ6lkU7LUrE88STtt65CBpvafjipNex5bULnZSPDZuTsBoOVjxlA6dluGaMuumDjOzjlM8LJgE10WMCYzt8BIjlwEhO88t0Xnmo2vE3te5zPNTQCDgLC2XqULzlPtVqBrWgiMtqjdRk5gHcAVLQqIGtuDJ70QaJnL49akdTblt5JNY2M+9FtC3ISwQjazYncAN/xtTWAmcvic0KQCJG5JOag3E8fgJKtYyT5QHAT2Lz+lo6up9Uq8GzHxZVOmKP+7qGcmn4hOC9tB3MnQ9JvMeK31E+a3ksDhj57ea3tD0W8gV2JFMlGYy2+CjxbrCBcG17oyZO4XUOKmBzWHL7j+BLK7MQ5p87LfKKrW+JQaom4GX+qF9EC2cdua5SYrJnVtvv9ibrt8etQNbfbyRNbw2QqtFWG+vYAfcULXCd5iexKjRJ9spNpbRmeyyewAiqDI2Z3TsJPwERowcstnNR1QN/rCVIVIFx5nu7UURkfaOHBCWn4+5ET3bbeKKQbC6pwIBzRDbMJp3TPEyOUppB3Ts4JaExaUxal/A5owO4oKYDjAsc5M9+SMTlEjbGziloDSh2N2jvhSEHeq5q8HAezIBP1gNr2z4Tu3p6X5CiYzGYPNMJkZDfGSgpniZPbCdzhGYndfYj2g3JBrTb4Pem6kzftvHgotexyndO/gpOvgWMSBwVWx7iAMzIEd3vUjmk5nffwULy69iBvjxSdWnKOKBh6nEbL+5NUG7duKanWIg7SpTU2ROzbYIEC1xJvfkPjghLgLIqLtawm3HjtRPE2sR6uSAJ2ZZpKsGjcfWUkbDJKNUQZOzvBKr9Kx1FTziTq5bYjNRdYBk6N0GJ4XUHSL5pvgfN3gWA4+xXBe0h0Zyh6TeY8VvsP6IWAo+k3mPFdAw58xtti6rBin2+CCuJAhEeO9Q48kAEf6LHl9x/AQPViAZBz27k+oBEWveVTp44xnrdm71BF8sMS4wdg3jdK5eljot9QIJBBvF9ucx3Jvkt9UwMztyG0b1VOM82w2zn6wpR0gYvcbCb52jLwKVMKFiqbxEap7TEcbZqam4wYyi4ziOahq4y0EmJtcC+yBKjFZ7pPrI27EUwosawBE9me3JE8NlVOuIsSD4pfKSTnB5g+CWkWkvdTfLWHIjZv5piwCxsdg39iq0MY6bkbz5xuB23QDFPuBlsg3HDJGgNJfZTE7InPYJyJQPpCZAz4gXVJtZ4mR3Rkdpshc4yQd27hkU9AaS9UowZ5bB7DdEDI2wBI7dvJeaS7fb6uZjYjl5GYEZ2ifXfkjSOixGRve05o2YYZ2jmquo+3uM92xV6bXNg2BmbR8FPSFFzUa2wIEmD7jCZzI+cLZ3CrvoOJuRBGsZgGdo4IKmEdn3ZRyRpQtCLraPK152Z7Iuk9zHQA8CM5gX2fBXmupunhE5pNpE3A7xu25WzT0IrSi/1c5zlly5ISzhl/qFUw73ZiQRt3crI3YipOZ9vaSEaBOJbbSJ3nhPfyRVqEOkCwgm8i+/Z2Kgca42m20R9yBldzR6Tu+x4ZI0Mek9Ak3MDw5IdgMxwz7FFQxI+cO7L44o/lDCZiOBi3JKmKgQ+MvBOp3Fv5xvekjfwLfwVqYuez2KHpNo6t/JJJXD30UZun6Q5jxW8o+g3kEkl1mJkk37vFU+mXEUSQYMnwCSSxz91iXU8zECwPD2qagJBnd7UklzWWwA30VYxdha3LtSSSAqVB532farJHnftf5SkkhgBUzP1T4hPtb9YJJIAPYezxULfQ+OKSSQixU+b2exQU8zzCSSS6AizhtvJA6z7fFkkkdw7leo4ipAJAt4Jg8mQSc0klZRHOajp+1OkmgGfbVAyv4FGD5naB6ikkmBdwLjqDs9qs4nIcikksb6k9ynWFnc2+Cd48w8x4OSSVIYONHofqx4lV6GT+SSSa6DHe8gwCQEkkkw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292" name="Picture 4" descr="http://sojournfoundation.org/wp-content/uploads/2012/08/Fu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24744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409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Intelligent Run Control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5760132" y="620688"/>
            <a:ext cx="3240360" cy="6012079"/>
            <a:chOff x="9502726" y="20177745"/>
            <a:chExt cx="6480720" cy="11995769"/>
          </a:xfrm>
        </p:grpSpPr>
        <p:grpSp>
          <p:nvGrpSpPr>
            <p:cNvPr id="5" name="Group 4"/>
            <p:cNvGrpSpPr/>
            <p:nvPr/>
          </p:nvGrpSpPr>
          <p:grpSpPr>
            <a:xfrm>
              <a:off x="9862766" y="20177745"/>
              <a:ext cx="6120680" cy="11995769"/>
              <a:chOff x="8206582" y="20249753"/>
              <a:chExt cx="6120680" cy="11995769"/>
            </a:xfrm>
          </p:grpSpPr>
          <p:sp>
            <p:nvSpPr>
              <p:cNvPr id="7" name="Decision 21"/>
              <p:cNvSpPr/>
              <p:nvPr/>
            </p:nvSpPr>
            <p:spPr bwMode="auto">
              <a:xfrm>
                <a:off x="9430718" y="27378545"/>
                <a:ext cx="3960440" cy="3168352"/>
              </a:xfrm>
              <a:prstGeom prst="flowChartDecision">
                <a:avLst/>
              </a:prstGeom>
              <a:gradFill flip="none" rotWithShape="1">
                <a:gsLst>
                  <a:gs pos="0">
                    <a:srgbClr val="FF6600"/>
                  </a:gs>
                  <a:gs pos="100000">
                    <a:srgbClr val="FFFF00"/>
                  </a:gs>
                </a:gsLst>
                <a:lin ang="18900000" scaled="0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rPr>
                  <a:t>Does statistic meet criteria</a:t>
                </a: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8206582" y="20249753"/>
                <a:ext cx="6120680" cy="11995769"/>
                <a:chOff x="8206582" y="20249753"/>
                <a:chExt cx="6120680" cy="11995769"/>
              </a:xfrm>
            </p:grpSpPr>
            <p:sp>
              <p:nvSpPr>
                <p:cNvPr id="9" name="Process 20"/>
                <p:cNvSpPr/>
                <p:nvPr/>
              </p:nvSpPr>
              <p:spPr bwMode="auto">
                <a:xfrm>
                  <a:off x="9862766" y="21833929"/>
                  <a:ext cx="3096344" cy="936104"/>
                </a:xfrm>
                <a:prstGeom prst="flowChartProcess">
                  <a:avLst/>
                </a:prstGeom>
                <a:solidFill>
                  <a:srgbClr val="008000">
                    <a:alpha val="68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6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BEGIN</a:t>
                  </a:r>
                  <a:r>
                    <a:rPr kumimoji="0" lang="en-US" sz="1600" b="0" i="0" u="none" strike="noStrike" cap="none" normalizeH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 Run</a:t>
                  </a:r>
                  <a:endPara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  <p:sp>
              <p:nvSpPr>
                <p:cNvPr id="10" name="Process 37"/>
                <p:cNvSpPr/>
                <p:nvPr/>
              </p:nvSpPr>
              <p:spPr bwMode="auto">
                <a:xfrm>
                  <a:off x="8206582" y="20249753"/>
                  <a:ext cx="3708412" cy="576064"/>
                </a:xfrm>
                <a:prstGeom prst="flowChartProcess">
                  <a:avLst/>
                </a:prstGeom>
                <a:solidFill>
                  <a:srgbClr val="FF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Define</a:t>
                  </a:r>
                  <a:r>
                    <a:rPr kumimoji="0" lang="en-US" sz="1200" b="0" i="0" u="none" strike="noStrike" cap="none" normalizeH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 Region of interest</a:t>
                  </a:r>
                  <a:endPara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  <p:sp>
              <p:nvSpPr>
                <p:cNvPr id="11" name="Process 38"/>
                <p:cNvSpPr/>
                <p:nvPr/>
              </p:nvSpPr>
              <p:spPr bwMode="auto">
                <a:xfrm>
                  <a:off x="9862766" y="23850153"/>
                  <a:ext cx="3096344" cy="1080120"/>
                </a:xfrm>
                <a:prstGeom prst="flowChartProcess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200" dirty="0" smtClean="0"/>
                    <a:t>Update from DAE &amp; Reduce data to S(</a:t>
                  </a:r>
                  <a:r>
                    <a:rPr lang="en-US" sz="1200" dirty="0" err="1" smtClean="0"/>
                    <a:t>q,w</a:t>
                  </a:r>
                  <a:r>
                    <a:rPr lang="en-US" sz="1200" dirty="0" smtClean="0"/>
                    <a:t>)</a:t>
                  </a:r>
                  <a:endPara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  <p:sp>
              <p:nvSpPr>
                <p:cNvPr id="12" name="Process 40"/>
                <p:cNvSpPr/>
                <p:nvPr/>
              </p:nvSpPr>
              <p:spPr bwMode="auto">
                <a:xfrm>
                  <a:off x="9862766" y="25506337"/>
                  <a:ext cx="3096344" cy="1080120"/>
                </a:xfrm>
                <a:prstGeom prst="flowChartProcess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Calculate</a:t>
                  </a:r>
                  <a:r>
                    <a:rPr kumimoji="0" lang="en-US" sz="1200" b="0" i="0" u="none" strike="noStrike" cap="none" normalizeH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 statistic for ROI</a:t>
                  </a:r>
                  <a:endPara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  <p:sp>
              <p:nvSpPr>
                <p:cNvPr id="13" name="Process 41"/>
                <p:cNvSpPr/>
                <p:nvPr/>
              </p:nvSpPr>
              <p:spPr bwMode="auto">
                <a:xfrm>
                  <a:off x="11014894" y="21041841"/>
                  <a:ext cx="3312368" cy="504057"/>
                </a:xfrm>
                <a:prstGeom prst="flowChartProcess">
                  <a:avLst/>
                </a:prstGeom>
                <a:solidFill>
                  <a:srgbClr val="FF66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Define</a:t>
                  </a:r>
                  <a:r>
                    <a:rPr kumimoji="0" lang="en-US" sz="1200" b="0" i="0" u="none" strike="noStrike" cap="none" normalizeH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 error bar criteria</a:t>
                  </a:r>
                  <a:endPara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3031118" y="28054806"/>
                  <a:ext cx="1295128" cy="746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/>
                    <a:t>NO</a:t>
                  </a:r>
                  <a:endParaRPr lang="en-US" b="1" dirty="0"/>
                </a:p>
              </p:txBody>
            </p:sp>
            <p:cxnSp>
              <p:nvCxnSpPr>
                <p:cNvPr id="15" name="Straight Connector 14"/>
                <p:cNvCxnSpPr>
                  <a:stCxn id="10" idx="2"/>
                  <a:endCxn id="9" idx="0"/>
                </p:cNvCxnSpPr>
                <p:nvPr/>
              </p:nvCxnSpPr>
              <p:spPr bwMode="auto">
                <a:xfrm>
                  <a:off x="10060788" y="20825817"/>
                  <a:ext cx="1350150" cy="1008111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" name="Straight Connector 15"/>
                <p:cNvCxnSpPr>
                  <a:stCxn id="13" idx="2"/>
                  <a:endCxn id="9" idx="0"/>
                </p:cNvCxnSpPr>
                <p:nvPr/>
              </p:nvCxnSpPr>
              <p:spPr bwMode="auto">
                <a:xfrm flipH="1">
                  <a:off x="11410938" y="21545897"/>
                  <a:ext cx="1260140" cy="288031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" name="Straight Connector 16"/>
                <p:cNvCxnSpPr>
                  <a:stCxn id="9" idx="2"/>
                  <a:endCxn id="11" idx="0"/>
                </p:cNvCxnSpPr>
                <p:nvPr/>
              </p:nvCxnSpPr>
              <p:spPr bwMode="auto">
                <a:xfrm>
                  <a:off x="11410938" y="22770033"/>
                  <a:ext cx="0" cy="108012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" name="Straight Connector 17"/>
                <p:cNvCxnSpPr>
                  <a:stCxn id="11" idx="2"/>
                  <a:endCxn id="12" idx="0"/>
                </p:cNvCxnSpPr>
                <p:nvPr/>
              </p:nvCxnSpPr>
              <p:spPr bwMode="auto">
                <a:xfrm>
                  <a:off x="11410938" y="24930273"/>
                  <a:ext cx="0" cy="576064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" name="Straight Connector 18"/>
                <p:cNvCxnSpPr>
                  <a:stCxn id="12" idx="2"/>
                  <a:endCxn id="7" idx="0"/>
                </p:cNvCxnSpPr>
                <p:nvPr/>
              </p:nvCxnSpPr>
              <p:spPr bwMode="auto">
                <a:xfrm>
                  <a:off x="11410938" y="26586457"/>
                  <a:ext cx="0" cy="79208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" name="Straight Connector 19"/>
                <p:cNvCxnSpPr/>
                <p:nvPr/>
              </p:nvCxnSpPr>
              <p:spPr bwMode="auto">
                <a:xfrm>
                  <a:off x="11413034" y="23274089"/>
                  <a:ext cx="2664296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" name="Straight Connector 20"/>
                <p:cNvCxnSpPr/>
                <p:nvPr/>
              </p:nvCxnSpPr>
              <p:spPr bwMode="auto">
                <a:xfrm>
                  <a:off x="14039230" y="23274089"/>
                  <a:ext cx="0" cy="5688632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22" name="Straight Connector 21"/>
                <p:cNvCxnSpPr>
                  <a:stCxn id="7" idx="3"/>
                </p:cNvCxnSpPr>
                <p:nvPr/>
              </p:nvCxnSpPr>
              <p:spPr bwMode="auto">
                <a:xfrm>
                  <a:off x="13391158" y="28962721"/>
                  <a:ext cx="648072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3" name="TextBox 22"/>
                <p:cNvSpPr txBox="1"/>
                <p:nvPr/>
              </p:nvSpPr>
              <p:spPr>
                <a:xfrm>
                  <a:off x="11374934" y="30394169"/>
                  <a:ext cx="1296144" cy="746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/>
                    <a:t>YES</a:t>
                  </a:r>
                  <a:endParaRPr lang="en-US" b="1" dirty="0"/>
                </a:p>
              </p:txBody>
            </p:sp>
            <p:cxnSp>
              <p:nvCxnSpPr>
                <p:cNvPr id="24" name="Straight Arrow Connector 23"/>
                <p:cNvCxnSpPr>
                  <a:stCxn id="7" idx="2"/>
                  <a:endCxn id="25" idx="0"/>
                </p:cNvCxnSpPr>
                <p:nvPr/>
              </p:nvCxnSpPr>
              <p:spPr bwMode="auto">
                <a:xfrm>
                  <a:off x="11410938" y="30546898"/>
                  <a:ext cx="20864" cy="762520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25" name="Process 101"/>
                <p:cNvSpPr/>
                <p:nvPr/>
              </p:nvSpPr>
              <p:spPr bwMode="auto">
                <a:xfrm>
                  <a:off x="9883630" y="31309418"/>
                  <a:ext cx="3096344" cy="936104"/>
                </a:xfrm>
                <a:prstGeom prst="flowChartProcess">
                  <a:avLst/>
                </a:prstGeom>
                <a:solidFill>
                  <a:srgbClr val="FF0000">
                    <a:alpha val="63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dirty="0" smtClean="0"/>
                    <a:t>END run</a:t>
                  </a:r>
                  <a:endParaRPr kumimoji="0" 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</p:grpSp>
        </p:grpSp>
        <p:sp>
          <p:nvSpPr>
            <p:cNvPr id="6" name="Left Brace 5"/>
            <p:cNvSpPr/>
            <p:nvPr/>
          </p:nvSpPr>
          <p:spPr bwMode="auto">
            <a:xfrm>
              <a:off x="9502726" y="23490113"/>
              <a:ext cx="1800200" cy="3240360"/>
            </a:xfrm>
            <a:prstGeom prst="leftBrace">
              <a:avLst/>
            </a:pr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1900" y="3717032"/>
            <a:ext cx="3007840" cy="3066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Group 28"/>
          <p:cNvGrpSpPr/>
          <p:nvPr/>
        </p:nvGrpSpPr>
        <p:grpSpPr>
          <a:xfrm>
            <a:off x="429718" y="1127187"/>
            <a:ext cx="2558106" cy="2733861"/>
            <a:chOff x="717750" y="25362321"/>
            <a:chExt cx="6840760" cy="6855440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7750" y="25362321"/>
              <a:ext cx="6840760" cy="6855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Rectangle 30"/>
            <p:cNvSpPr/>
            <p:nvPr/>
          </p:nvSpPr>
          <p:spPr bwMode="auto">
            <a:xfrm>
              <a:off x="4750198" y="28818705"/>
              <a:ext cx="504056" cy="864096"/>
            </a:xfrm>
            <a:prstGeom prst="rect">
              <a:avLst/>
            </a:prstGeom>
            <a:solidFill>
              <a:srgbClr val="FFFF00">
                <a:alpha val="78000"/>
              </a:srgb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sp>
        <p:nvSpPr>
          <p:cNvPr id="32" name="Rectangle 31"/>
          <p:cNvSpPr/>
          <p:nvPr/>
        </p:nvSpPr>
        <p:spPr bwMode="auto">
          <a:xfrm>
            <a:off x="3773424" y="4193519"/>
            <a:ext cx="294519" cy="2043793"/>
          </a:xfrm>
          <a:prstGeom prst="rect">
            <a:avLst/>
          </a:prstGeom>
          <a:solidFill>
            <a:srgbClr val="FF6600">
              <a:alpha val="5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33" name="Straight Connector 32"/>
          <p:cNvCxnSpPr>
            <a:stCxn id="31" idx="3"/>
            <a:endCxn id="6" idx="1"/>
          </p:cNvCxnSpPr>
          <p:nvPr/>
        </p:nvCxnSpPr>
        <p:spPr bwMode="auto">
          <a:xfrm>
            <a:off x="2126146" y="2677843"/>
            <a:ext cx="3633986" cy="4149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>
            <a:endCxn id="6" idx="1"/>
          </p:cNvCxnSpPr>
          <p:nvPr/>
        </p:nvCxnSpPr>
        <p:spPr bwMode="auto">
          <a:xfrm flipV="1">
            <a:off x="4067943" y="3092798"/>
            <a:ext cx="1692189" cy="15603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6534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Current high Volume data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09975" cy="4205288"/>
          </a:xfrm>
        </p:spPr>
        <p:txBody>
          <a:bodyPr/>
          <a:lstStyle/>
          <a:p>
            <a:pPr eaLnBrk="1" hangingPunct="1"/>
            <a:r>
              <a:rPr lang="en-GB" smtClean="0"/>
              <a:t>users need to:</a:t>
            </a:r>
          </a:p>
          <a:p>
            <a:pPr lvl="1" eaLnBrk="1" hangingPunct="1"/>
            <a:r>
              <a:rPr lang="en-GB" smtClean="0"/>
              <a:t>Use SSH</a:t>
            </a:r>
          </a:p>
          <a:p>
            <a:pPr lvl="1" eaLnBrk="1" hangingPunct="1"/>
            <a:r>
              <a:rPr lang="en-GB" smtClean="0"/>
              <a:t>Use VNC</a:t>
            </a:r>
          </a:p>
          <a:p>
            <a:pPr lvl="1" eaLnBrk="1" hangingPunct="1"/>
            <a:r>
              <a:rPr lang="en-GB" smtClean="0"/>
              <a:t>Use VPN</a:t>
            </a:r>
          </a:p>
          <a:p>
            <a:pPr lvl="1" eaLnBrk="1" hangingPunct="1"/>
            <a:r>
              <a:rPr lang="en-GB" smtClean="0"/>
              <a:t>federal ID and password</a:t>
            </a:r>
          </a:p>
          <a:p>
            <a:pPr eaLnBrk="1" hangingPunct="1"/>
            <a:r>
              <a:rPr lang="en-GB" smtClean="0"/>
              <a:t>Also 3D views will not work well</a:t>
            </a:r>
          </a:p>
          <a:p>
            <a:pPr eaLnBrk="1" hangingPunct="1"/>
            <a:endParaRPr lang="en-GB" smtClean="0"/>
          </a:p>
        </p:txBody>
      </p:sp>
      <p:pic>
        <p:nvPicPr>
          <p:cNvPr id="122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68413"/>
            <a:ext cx="3384550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02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A possible solution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84313"/>
            <a:ext cx="80645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1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Web data access and reduction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484313"/>
            <a:ext cx="824706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28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Further information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Project web page - </a:t>
            </a:r>
            <a:r>
              <a:rPr lang="en-GB" dirty="0" smtClean="0">
                <a:hlinkClick r:id="rId3"/>
              </a:rPr>
              <a:t>www.mantidproject.org</a:t>
            </a:r>
            <a:r>
              <a:rPr lang="en-GB" dirty="0" smtClean="0"/>
              <a:t> </a:t>
            </a:r>
          </a:p>
          <a:p>
            <a:endParaRPr lang="en-GB" dirty="0" smtClean="0"/>
          </a:p>
          <a:p>
            <a:r>
              <a:rPr lang="en-GB" dirty="0" smtClean="0"/>
              <a:t>VATES Poster -  Poster Session B</a:t>
            </a:r>
            <a:endParaRPr lang="en-GB" dirty="0"/>
          </a:p>
          <a:p>
            <a:r>
              <a:rPr lang="en-GB" dirty="0" smtClean="0"/>
              <a:t>Tessella - Stand 18</a:t>
            </a:r>
          </a:p>
          <a:p>
            <a:endParaRPr lang="en-GB" dirty="0" smtClean="0"/>
          </a:p>
          <a:p>
            <a:r>
              <a:rPr lang="en-GB" dirty="0" smtClean="0"/>
              <a:t>Many Thanks to the Project Sponsors</a:t>
            </a:r>
          </a:p>
          <a:p>
            <a:r>
              <a:rPr lang="en-GB" dirty="0" smtClean="0"/>
              <a:t>And the development team</a:t>
            </a:r>
            <a:endParaRPr lang="en-GB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3" b="4328"/>
          <a:stretch/>
        </p:blipFill>
        <p:spPr bwMode="auto">
          <a:xfrm>
            <a:off x="899592" y="4293096"/>
            <a:ext cx="3883644" cy="200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356992"/>
            <a:ext cx="1897660" cy="839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361661"/>
            <a:ext cx="1625344" cy="10835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5540637"/>
            <a:ext cx="1885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4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Contributors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596" y="712751"/>
            <a:ext cx="2664118" cy="1493340"/>
          </a:xfrm>
          <a:prstGeom prst="rect">
            <a:avLst/>
          </a:prstGeom>
        </p:spPr>
      </p:pic>
      <p:pic>
        <p:nvPicPr>
          <p:cNvPr id="1026" name="Picture 2" descr="McStas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19" y="1157199"/>
            <a:ext cx="1787882" cy="104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 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67589"/>
            <a:ext cx="1303685" cy="123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952310" y="2276872"/>
            <a:ext cx="2232248" cy="3960440"/>
          </a:xfrm>
        </p:spPr>
        <p:txBody>
          <a:bodyPr/>
          <a:lstStyle/>
          <a:p>
            <a:r>
              <a:rPr lang="en-GB" sz="1800" dirty="0" smtClean="0"/>
              <a:t>NMI3 supported evaluation</a:t>
            </a:r>
          </a:p>
          <a:p>
            <a:r>
              <a:rPr lang="en-GB" sz="1800" dirty="0" smtClean="0"/>
              <a:t>IN4,5 &amp; 6</a:t>
            </a:r>
          </a:p>
          <a:p>
            <a:r>
              <a:rPr lang="en-GB" sz="1800" dirty="0" smtClean="0"/>
              <a:t>D33</a:t>
            </a:r>
          </a:p>
          <a:p>
            <a:endParaRPr lang="en-GB" sz="1800" dirty="0"/>
          </a:p>
          <a:p>
            <a:endParaRPr lang="en-GB" sz="1800" dirty="0" smtClean="0"/>
          </a:p>
          <a:p>
            <a:endParaRPr lang="en-GB" sz="1800" dirty="0" smtClean="0"/>
          </a:p>
          <a:p>
            <a:endParaRPr lang="en-GB" sz="1800" dirty="0" smtClean="0"/>
          </a:p>
          <a:p>
            <a:endParaRPr lang="en-GB" sz="1800" dirty="0" smtClean="0"/>
          </a:p>
          <a:p>
            <a:r>
              <a:rPr lang="en-GB" sz="1800" dirty="0" smtClean="0"/>
              <a:t>Focus</a:t>
            </a:r>
            <a:endParaRPr lang="en-GB" sz="1800" dirty="0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 bwMode="auto">
          <a:xfrm>
            <a:off x="3491880" y="2276872"/>
            <a:ext cx="223224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1800" b="0" kern="0" dirty="0" smtClean="0"/>
              <a:t>Lujan Nexus Load algorithm</a:t>
            </a:r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 smtClean="0"/>
          </a:p>
          <a:p>
            <a:endParaRPr lang="en-GB" sz="1800" b="0" kern="0" dirty="0" smtClean="0"/>
          </a:p>
          <a:p>
            <a:pPr marL="0" indent="0">
              <a:buNone/>
            </a:pPr>
            <a:endParaRPr lang="en-GB" sz="1800" b="0" kern="0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 bwMode="auto">
          <a:xfrm>
            <a:off x="6300192" y="2276872"/>
            <a:ext cx="223224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1800" b="0" kern="0" dirty="0" smtClean="0"/>
              <a:t>Improving </a:t>
            </a:r>
            <a:r>
              <a:rPr lang="en-GB" sz="1800" b="0" kern="0" dirty="0" err="1" smtClean="0"/>
              <a:t>McStas</a:t>
            </a:r>
            <a:r>
              <a:rPr lang="en-GB" sz="1800" b="0" kern="0" dirty="0" smtClean="0"/>
              <a:t> – Mantid  integration</a:t>
            </a:r>
          </a:p>
          <a:p>
            <a:r>
              <a:rPr lang="en-GB" sz="1800" b="0" kern="0" dirty="0" err="1" smtClean="0"/>
              <a:t>LoadMcStas</a:t>
            </a:r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 smtClean="0"/>
          </a:p>
          <a:p>
            <a:r>
              <a:rPr lang="en-GB" sz="1800" b="0" kern="0" dirty="0" err="1" smtClean="0"/>
              <a:t>TofTof</a:t>
            </a:r>
            <a:endParaRPr lang="en-GB" sz="1800" b="0" kern="0" dirty="0"/>
          </a:p>
        </p:txBody>
      </p:sp>
      <p:pic>
        <p:nvPicPr>
          <p:cNvPr id="1030" name="Picture 6" descr="Paul Scherrer Institu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4" y="4769253"/>
            <a:ext cx="15621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mlz-garching.de/files/frm_ii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533" y="4339279"/>
            <a:ext cx="1743454" cy="93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8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Tools</a:t>
            </a:r>
            <a:endParaRPr lang="en-GB" dirty="0"/>
          </a:p>
        </p:txBody>
      </p:sp>
      <p:pic>
        <p:nvPicPr>
          <p:cNvPr id="117762" name="Picture 2" descr="http://download.mantidproject.org/kits/Python27/1.29.12931/ReleaseNotes_files/instrument_image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220072" y="620688"/>
            <a:ext cx="3705994" cy="2674689"/>
          </a:xfrm>
          <a:prstGeom prst="rect">
            <a:avLst/>
          </a:prstGeom>
          <a:noFill/>
        </p:spPr>
      </p:pic>
      <p:pic>
        <p:nvPicPr>
          <p:cNvPr id="5" name="Picture 11" descr="http://www.mantidproject.org/images/thumb/3/30/IntrumentStorePlot.png/500px-IntrumentStorePlot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95861" y="692696"/>
            <a:ext cx="3472083" cy="3312368"/>
          </a:xfrm>
          <a:prstGeom prst="rect">
            <a:avLst/>
          </a:prstGeom>
          <a:noFill/>
        </p:spPr>
      </p:pic>
      <p:pic>
        <p:nvPicPr>
          <p:cNvPr id="3" name="Picture 2" descr="C:\Mantid\Documents\Presentations\ILL 2012\LineViewerAnimation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356992"/>
            <a:ext cx="4571926" cy="3000457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07504" y="4077072"/>
            <a:ext cx="4176464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280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we do - Visualization</a:t>
            </a:r>
            <a:endParaRPr lang="en-GB" dirty="0"/>
          </a:p>
        </p:txBody>
      </p:sp>
      <p:pic>
        <p:nvPicPr>
          <p:cNvPr id="5" name="Picture 9" descr="http://www.mantidproject.org/images/5/52/ReleasePic2_1.png"/>
          <p:cNvPicPr>
            <a:picLocks noChangeAspect="1" noChangeArrowheads="1"/>
          </p:cNvPicPr>
          <p:nvPr/>
        </p:nvPicPr>
        <p:blipFill rotWithShape="1">
          <a:blip r:embed="rId3" cstate="screen"/>
          <a:srcRect l="-1" r="-16"/>
          <a:stretch/>
        </p:blipFill>
        <p:spPr bwMode="auto">
          <a:xfrm rot="16200000">
            <a:off x="3839355" y="1209318"/>
            <a:ext cx="2905451" cy="1728192"/>
          </a:xfrm>
          <a:prstGeom prst="rect">
            <a:avLst/>
          </a:prstGeom>
          <a:noFill/>
        </p:spPr>
      </p:pic>
      <p:pic>
        <p:nvPicPr>
          <p:cNvPr id="113666" name="Picture 2" descr="C:\Mantid\Documents\Presentations\ILL 2012\Multislice_Animation.gif"/>
          <p:cNvPicPr>
            <a:picLocks noChangeAspect="1" noChangeArrowheads="1" noCrop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0399" y="3807675"/>
            <a:ext cx="4663073" cy="3024336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869217"/>
            <a:ext cx="4213629" cy="2347769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8" t="18915" r="1802" b="3715"/>
          <a:stretch/>
        </p:blipFill>
        <p:spPr bwMode="auto">
          <a:xfrm>
            <a:off x="5076056" y="4143790"/>
            <a:ext cx="3932981" cy="2642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620688"/>
            <a:ext cx="2708845" cy="339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87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Scripting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4297962" cy="4205287"/>
          </a:xfrm>
        </p:spPr>
        <p:txBody>
          <a:bodyPr/>
          <a:lstStyle/>
          <a:p>
            <a:r>
              <a:rPr lang="en-GB" dirty="0" smtClean="0"/>
              <a:t>Python Control</a:t>
            </a:r>
          </a:p>
          <a:p>
            <a:pPr lvl="1"/>
            <a:r>
              <a:rPr lang="en-GB" dirty="0" smtClean="0"/>
              <a:t>Within MantidPlot or command line</a:t>
            </a:r>
          </a:p>
          <a:p>
            <a:pPr lvl="1"/>
            <a:r>
              <a:rPr lang="en-GB" dirty="0" err="1" smtClean="0"/>
              <a:t>iPython</a:t>
            </a:r>
            <a:r>
              <a:rPr lang="en-GB" dirty="0" smtClean="0"/>
              <a:t> Shell</a:t>
            </a:r>
          </a:p>
          <a:p>
            <a:pPr lvl="1"/>
            <a:r>
              <a:rPr lang="en-GB" dirty="0" smtClean="0"/>
              <a:t>Integrated </a:t>
            </a:r>
            <a:r>
              <a:rPr lang="en-GB" dirty="0" err="1" smtClean="0"/>
              <a:t>numPy</a:t>
            </a:r>
            <a:endParaRPr lang="en-GB" dirty="0" smtClean="0"/>
          </a:p>
          <a:p>
            <a:pPr lvl="1"/>
            <a:r>
              <a:rPr lang="en-GB" dirty="0" smtClean="0"/>
              <a:t>Python Plugins</a:t>
            </a:r>
          </a:p>
          <a:p>
            <a:pPr lvl="2"/>
            <a:r>
              <a:rPr lang="en-GB" dirty="0" smtClean="0"/>
              <a:t>Algorithms</a:t>
            </a:r>
          </a:p>
          <a:p>
            <a:pPr lvl="2"/>
            <a:r>
              <a:rPr lang="en-GB" dirty="0" smtClean="0"/>
              <a:t>Fitting functions</a:t>
            </a:r>
          </a:p>
          <a:p>
            <a:pPr lvl="2"/>
            <a:r>
              <a:rPr lang="en-GB" dirty="0" smtClean="0"/>
              <a:t>User interfaces</a:t>
            </a:r>
          </a:p>
          <a:p>
            <a:pPr lvl="1"/>
            <a:r>
              <a:rPr lang="en-GB" dirty="0" smtClean="0"/>
              <a:t>Automated reduction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5162" y="908721"/>
            <a:ext cx="420369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4477" y="4005064"/>
            <a:ext cx="3794381" cy="191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797152"/>
            <a:ext cx="3384376" cy="204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999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Cleaner Interface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hangingPunct="0"/>
            <a:r>
              <a:rPr lang="en-GB" dirty="0" smtClean="0"/>
              <a:t>Simplified </a:t>
            </a:r>
            <a:r>
              <a:rPr lang="en-GB" dirty="0"/>
              <a:t>Tool bar redesign</a:t>
            </a:r>
          </a:p>
          <a:p>
            <a:pPr hangingPunct="0"/>
            <a:r>
              <a:rPr lang="en-GB" dirty="0" smtClean="0"/>
              <a:t>Instrument </a:t>
            </a:r>
            <a:r>
              <a:rPr lang="en-GB" dirty="0"/>
              <a:t>View improvements</a:t>
            </a:r>
          </a:p>
          <a:p>
            <a:pPr lvl="1" hangingPunct="0"/>
            <a:r>
              <a:rPr lang="en-GB" dirty="0" smtClean="0"/>
              <a:t>Default unwrapped views for instruments, side by side view</a:t>
            </a:r>
          </a:p>
          <a:p>
            <a:pPr lvl="1" hangingPunct="0"/>
            <a:r>
              <a:rPr lang="en-GB" dirty="0" smtClean="0"/>
              <a:t>Improved tools for selection, masking and grouping</a:t>
            </a:r>
          </a:p>
          <a:p>
            <a:pPr lvl="1" hangingPunct="0"/>
            <a:r>
              <a:rPr lang="en-GB" dirty="0" smtClean="0"/>
              <a:t>Display of guides, choppers </a:t>
            </a:r>
            <a:r>
              <a:rPr lang="en-GB" dirty="0" err="1" smtClean="0"/>
              <a:t>etc</a:t>
            </a:r>
            <a:endParaRPr lang="en-GB" dirty="0"/>
          </a:p>
          <a:p>
            <a:pPr hangingPunct="0"/>
            <a:r>
              <a:rPr lang="en-GB" dirty="0" smtClean="0"/>
              <a:t>Easily see Monitors and details </a:t>
            </a:r>
            <a:r>
              <a:rPr lang="en-GB" dirty="0"/>
              <a:t>of grouped </a:t>
            </a:r>
            <a:r>
              <a:rPr lang="en-GB" dirty="0" smtClean="0"/>
              <a:t>detectors</a:t>
            </a:r>
          </a:p>
          <a:p>
            <a:pPr hangingPunct="0"/>
            <a:r>
              <a:rPr lang="en-GB" dirty="0" smtClean="0"/>
              <a:t>Offline Help</a:t>
            </a:r>
          </a:p>
          <a:p>
            <a:pPr hangingPunct="0"/>
            <a:r>
              <a:rPr lang="en-GB" dirty="0" smtClean="0"/>
              <a:t>New ICAT interface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89377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GB" dirty="0" smtClean="0"/>
              <a:t>Framework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hangingPunct="0"/>
            <a:r>
              <a:rPr lang="en-GB" dirty="0" smtClean="0"/>
              <a:t>File </a:t>
            </a:r>
            <a:r>
              <a:rPr lang="en-GB" dirty="0"/>
              <a:t>loading improvements</a:t>
            </a:r>
          </a:p>
          <a:p>
            <a:pPr lvl="1" hangingPunct="0"/>
            <a:r>
              <a:rPr lang="en-GB" dirty="0"/>
              <a:t>Capability and performance</a:t>
            </a:r>
          </a:p>
          <a:p>
            <a:pPr hangingPunct="0"/>
            <a:r>
              <a:rPr lang="en-GB" dirty="0"/>
              <a:t>Curve fitting and optimisation</a:t>
            </a:r>
          </a:p>
          <a:p>
            <a:pPr lvl="1" hangingPunct="0"/>
            <a:r>
              <a:rPr lang="en-GB" dirty="0"/>
              <a:t>Stability of back to back exponential curve fitting</a:t>
            </a:r>
          </a:p>
          <a:p>
            <a:pPr hangingPunct="0"/>
            <a:r>
              <a:rPr lang="en-GB" dirty="0"/>
              <a:t>Visualization of Structure Factors from Molecular Dynamics Simulations (</a:t>
            </a:r>
            <a:r>
              <a:rPr lang="en-GB" dirty="0" err="1"/>
              <a:t>Sassena</a:t>
            </a:r>
            <a:r>
              <a:rPr lang="en-GB" dirty="0"/>
              <a:t> integration</a:t>
            </a:r>
            <a:r>
              <a:rPr lang="en-GB" dirty="0" smtClean="0"/>
              <a:t>)</a:t>
            </a:r>
          </a:p>
          <a:p>
            <a:pPr hangingPunct="0"/>
            <a:r>
              <a:rPr lang="en-GB" dirty="0" smtClean="0"/>
              <a:t>Tube Calibration</a:t>
            </a:r>
          </a:p>
          <a:p>
            <a:pPr hangingPunct="0"/>
            <a:r>
              <a:rPr lang="en-GB" dirty="0" smtClean="0"/>
              <a:t>Live Data</a:t>
            </a:r>
          </a:p>
          <a:p>
            <a:pPr hangingPunct="0"/>
            <a:r>
              <a:rPr lang="en-GB" dirty="0" smtClean="0"/>
              <a:t>Parallel reduction</a:t>
            </a:r>
            <a:r>
              <a:rPr lang="en-GB" dirty="0"/>
              <a:t>	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426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Visualisation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Incorporation of features developed with </a:t>
            </a:r>
            <a:r>
              <a:rPr lang="en-GB" dirty="0" err="1" smtClean="0"/>
              <a:t>Kitware</a:t>
            </a:r>
            <a:endParaRPr lang="en-GB" dirty="0" smtClean="0"/>
          </a:p>
          <a:p>
            <a:pPr lvl="1"/>
            <a:r>
              <a:rPr lang="en-GB" dirty="0"/>
              <a:t>Visualization of non orthogonal data</a:t>
            </a:r>
          </a:p>
          <a:p>
            <a:pPr lvl="1"/>
            <a:r>
              <a:rPr lang="en-GB" dirty="0" smtClean="0"/>
              <a:t>Ability </a:t>
            </a:r>
            <a:r>
              <a:rPr lang="en-GB" dirty="0"/>
              <a:t>to provide axis labels from datasets</a:t>
            </a:r>
          </a:p>
          <a:p>
            <a:pPr lvl="1"/>
            <a:r>
              <a:rPr lang="en-GB" dirty="0"/>
              <a:t>Ability to provide "time" label from datasets</a:t>
            </a:r>
          </a:p>
          <a:p>
            <a:pPr lvl="1"/>
            <a:r>
              <a:rPr lang="en-GB" dirty="0"/>
              <a:t>Allow override of axis extents for displaying original extents</a:t>
            </a:r>
          </a:p>
          <a:p>
            <a:pPr lvl="1"/>
            <a:r>
              <a:rPr lang="en-GB" dirty="0" smtClean="0"/>
              <a:t>Porting </a:t>
            </a:r>
            <a:r>
              <a:rPr lang="en-GB" dirty="0"/>
              <a:t>of the </a:t>
            </a:r>
            <a:r>
              <a:rPr lang="en-GB" dirty="0" err="1"/>
              <a:t>MultiSlice</a:t>
            </a:r>
            <a:r>
              <a:rPr lang="en-GB" dirty="0"/>
              <a:t> view into </a:t>
            </a:r>
            <a:r>
              <a:rPr lang="en-GB" dirty="0" err="1"/>
              <a:t>ParaView</a:t>
            </a:r>
            <a:r>
              <a:rPr lang="en-GB" dirty="0"/>
              <a:t> proper</a:t>
            </a:r>
          </a:p>
          <a:p>
            <a:pPr lvl="1"/>
            <a:r>
              <a:rPr lang="en-GB" dirty="0" err="1"/>
              <a:t>QuadView</a:t>
            </a:r>
            <a:r>
              <a:rPr lang="en-GB" dirty="0"/>
              <a:t> (</a:t>
            </a:r>
            <a:r>
              <a:rPr lang="en-GB" dirty="0" err="1"/>
              <a:t>ThreeSlice</a:t>
            </a:r>
            <a:r>
              <a:rPr lang="en-GB" dirty="0"/>
              <a:t>) plugin that incorporates coordinate readout and dynamic slice repositioning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53666762"/>
      </p:ext>
    </p:extLst>
  </p:cSld>
  <p:clrMapOvr>
    <a:masterClrMapping/>
  </p:clrMapOvr>
</p:sld>
</file>

<file path=ppt/theme/theme1.xml><?xml version="1.0" encoding="utf-8"?>
<a:theme xmlns:a="http://schemas.openxmlformats.org/drawingml/2006/main" name="Mantid slide template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Mantid slide template</Template>
  <TotalTime>3386</TotalTime>
  <Words>475</Words>
  <Application>Microsoft Office PowerPoint</Application>
  <PresentationFormat>On-screen Show (4:3)</PresentationFormat>
  <Paragraphs>188</Paragraphs>
  <Slides>25</Slides>
  <Notes>25</Notes>
  <HiddenSlides>6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Mantid slide template</vt:lpstr>
      <vt:lpstr>Mantid  Current Development  and other news</vt:lpstr>
      <vt:lpstr>Deployment</vt:lpstr>
      <vt:lpstr>Contributors</vt:lpstr>
      <vt:lpstr>What we can do - Tools</vt:lpstr>
      <vt:lpstr>What can we do - Visualization</vt:lpstr>
      <vt:lpstr>What we can do - Scripting</vt:lpstr>
      <vt:lpstr>Cleaner Interface</vt:lpstr>
      <vt:lpstr>Framework</vt:lpstr>
      <vt:lpstr>Visualisation</vt:lpstr>
      <vt:lpstr>Python</vt:lpstr>
      <vt:lpstr>Inelastic</vt:lpstr>
      <vt:lpstr>Large Scale Structures</vt:lpstr>
      <vt:lpstr>Diffraction</vt:lpstr>
      <vt:lpstr>Outstanding Requirements</vt:lpstr>
      <vt:lpstr>Outstanding Requirements</vt:lpstr>
      <vt:lpstr>Other groups interested in Mantid</vt:lpstr>
      <vt:lpstr>Our Graphs</vt:lpstr>
      <vt:lpstr>MatplotLib Graphs</vt:lpstr>
      <vt:lpstr>Multi data fitting gui</vt:lpstr>
      <vt:lpstr>Future Plans</vt:lpstr>
      <vt:lpstr>Intelligent Run Control</vt:lpstr>
      <vt:lpstr>Current high Volume data</vt:lpstr>
      <vt:lpstr>A possible solution</vt:lpstr>
      <vt:lpstr>Web data access and reduction</vt:lpstr>
      <vt:lpstr>Further information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Draper</dc:creator>
  <cp:lastModifiedBy>Nicholas Draper</cp:lastModifiedBy>
  <cp:revision>41</cp:revision>
  <dcterms:created xsi:type="dcterms:W3CDTF">2013-07-01T09:21:39Z</dcterms:created>
  <dcterms:modified xsi:type="dcterms:W3CDTF">2014-01-11T11:36:39Z</dcterms:modified>
</cp:coreProperties>
</file>